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1"/>
  </p:notesMasterIdLst>
  <p:sldIdLst>
    <p:sldId id="258" r:id="rId2"/>
    <p:sldId id="1770" r:id="rId3"/>
    <p:sldId id="1779" r:id="rId4"/>
    <p:sldId id="1782" r:id="rId5"/>
    <p:sldId id="1772" r:id="rId6"/>
    <p:sldId id="1785" r:id="rId7"/>
    <p:sldId id="1777" r:id="rId8"/>
    <p:sldId id="1778" r:id="rId9"/>
    <p:sldId id="1781" r:id="rId10"/>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7E170E-DE44-4B7C-BFA4-AF426EEA22AB}" v="1" dt="2024-10-24T09:44:11.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44" autoAdjust="0"/>
    <p:restoredTop sz="93705" autoAdjust="0"/>
  </p:normalViewPr>
  <p:slideViewPr>
    <p:cSldViewPr snapToGrid="0">
      <p:cViewPr varScale="1">
        <p:scale>
          <a:sx n="104" d="100"/>
          <a:sy n="104" d="100"/>
        </p:scale>
        <p:origin x="894" y="96"/>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elsalam, Mazen" userId="a61813d9-1fdc-483d-9aeb-7834267bbda1" providerId="ADAL" clId="{DE7E170E-DE44-4B7C-BFA4-AF426EEA22AB}"/>
    <pc:docChg chg="undo custSel modSld">
      <pc:chgData name="Abdelsalam, Mazen" userId="a61813d9-1fdc-483d-9aeb-7834267bbda1" providerId="ADAL" clId="{DE7E170E-DE44-4B7C-BFA4-AF426EEA22AB}" dt="2024-10-24T09:45:15.061" v="77" actId="108"/>
      <pc:docMkLst>
        <pc:docMk/>
      </pc:docMkLst>
      <pc:sldChg chg="addSp modSp mod">
        <pc:chgData name="Abdelsalam, Mazen" userId="a61813d9-1fdc-483d-9aeb-7834267bbda1" providerId="ADAL" clId="{DE7E170E-DE44-4B7C-BFA4-AF426EEA22AB}" dt="2024-10-24T09:45:15.061" v="77" actId="108"/>
        <pc:sldMkLst>
          <pc:docMk/>
          <pc:sldMk cId="4273623379" sldId="1782"/>
        </pc:sldMkLst>
        <pc:spChg chg="add mod">
          <ac:chgData name="Abdelsalam, Mazen" userId="a61813d9-1fdc-483d-9aeb-7834267bbda1" providerId="ADAL" clId="{DE7E170E-DE44-4B7C-BFA4-AF426EEA22AB}" dt="2024-10-24T09:45:15.061" v="77" actId="108"/>
          <ac:spMkLst>
            <pc:docMk/>
            <pc:sldMk cId="4273623379" sldId="1782"/>
            <ac:spMk id="4" creationId="{6E81A64A-CC5E-531E-2334-BEA510AA5D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41.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hyperlink" Target="http://ifalb-88981958.us-east-1.elb.amazonaws.com/" TargetMode="External"/><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p:txBody>
          <a:bodyPr/>
          <a:lstStyle/>
          <a:p>
            <a:r>
              <a:rPr lang="en-US" dirty="0"/>
              <a:t>Academy Lab Projects – Showcase</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p:txBody>
          <a:bodyPr>
            <a:normAutofit fontScale="77500" lnSpcReduction="20000"/>
          </a:bodyPr>
          <a:lstStyle/>
          <a:p>
            <a:r>
              <a:rPr lang="en-US" dirty="0"/>
              <a:t>Mazen Magdy Ahmed Abdelsalam</a:t>
            </a:r>
          </a:p>
          <a:p>
            <a:endParaRPr lang="en-US" dirty="0"/>
          </a:p>
          <a:p>
            <a:r>
              <a:rPr lang="en-US" dirty="0"/>
              <a:t>Highly Available, Scalable </a:t>
            </a:r>
            <a:br>
              <a:rPr lang="en-US" dirty="0"/>
            </a:br>
            <a:r>
              <a:rPr lang="en-US" dirty="0"/>
              <a:t>Web Application</a:t>
            </a:r>
          </a:p>
          <a:p>
            <a:endParaRPr lang="en-US" dirty="0"/>
          </a:p>
          <a:p>
            <a:r>
              <a:rPr lang="en-US" dirty="0"/>
              <a:t>23.Oct.2024</a:t>
            </a:r>
          </a:p>
        </p:txBody>
      </p:sp>
    </p:spTree>
    <p:extLst>
      <p:ext uri="{BB962C8B-B14F-4D97-AF65-F5344CB8AC3E}">
        <p14:creationId xmlns:p14="http://schemas.microsoft.com/office/powerpoint/2010/main" val="129366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normAutofit fontScale="85000" lnSpcReduction="20000"/>
          </a:bodyPr>
          <a:lstStyle/>
          <a:p>
            <a:r>
              <a:rPr lang="en-US" b="1" dirty="0"/>
              <a:t>Problem Statement:</a:t>
            </a:r>
            <a:endParaRPr lang="en-US" dirty="0"/>
          </a:p>
          <a:p>
            <a:pPr>
              <a:buFont typeface="Arial" panose="020B0604020202020204" pitchFamily="34" charset="0"/>
              <a:buChar char="•"/>
            </a:pPr>
            <a:r>
              <a:rPr lang="en-US" dirty="0"/>
              <a:t>University’s student records web application is slow and frequently unavailable during peak admissions periods.</a:t>
            </a:r>
          </a:p>
          <a:p>
            <a:pPr>
              <a:buFont typeface="Arial" panose="020B0604020202020204" pitchFamily="34" charset="0"/>
              <a:buChar char="•"/>
            </a:pPr>
            <a:r>
              <a:rPr lang="en-US" dirty="0"/>
              <a:t>High number of inquiries overwhelms the system, leading to user complaints.</a:t>
            </a:r>
          </a:p>
          <a:p>
            <a:pPr>
              <a:buFont typeface="Arial" panose="020B0604020202020204" pitchFamily="34" charset="0"/>
              <a:buChar char="•"/>
            </a:pPr>
            <a:r>
              <a:rPr lang="en-US" dirty="0"/>
              <a:t>Opportunity to migrate the application to AWS Cloud to enhance performance, availability, and scalability.</a:t>
            </a:r>
          </a:p>
          <a:p>
            <a:r>
              <a:rPr lang="en-US" b="1" dirty="0"/>
              <a:t>Solution Requirements:</a:t>
            </a:r>
            <a:endParaRPr lang="en-US" dirty="0"/>
          </a:p>
          <a:p>
            <a:pPr>
              <a:buFont typeface="Arial" panose="020B0604020202020204" pitchFamily="34" charset="0"/>
              <a:buChar char="•"/>
            </a:pPr>
            <a:r>
              <a:rPr lang="en-US" dirty="0"/>
              <a:t>Load Balanced</a:t>
            </a:r>
          </a:p>
          <a:p>
            <a:pPr>
              <a:buFont typeface="Arial" panose="020B0604020202020204" pitchFamily="34" charset="0"/>
              <a:buChar char="•"/>
            </a:pPr>
            <a:r>
              <a:rPr lang="en-US" dirty="0"/>
              <a:t>Scalable</a:t>
            </a:r>
          </a:p>
          <a:p>
            <a:pPr>
              <a:buFont typeface="Arial" panose="020B0604020202020204" pitchFamily="34" charset="0"/>
              <a:buChar char="•"/>
            </a:pPr>
            <a:r>
              <a:rPr lang="en-US" dirty="0"/>
              <a:t>Highly Available</a:t>
            </a:r>
          </a:p>
          <a:p>
            <a:pPr>
              <a:buFont typeface="Arial" panose="020B0604020202020204" pitchFamily="34" charset="0"/>
              <a:buChar char="•"/>
            </a:pPr>
            <a:r>
              <a:rPr lang="en-US" dirty="0"/>
              <a:t>Secure</a:t>
            </a:r>
          </a:p>
          <a:p>
            <a:pPr>
              <a:buFont typeface="Arial" panose="020B0604020202020204" pitchFamily="34" charset="0"/>
              <a:buChar char="•"/>
            </a:pPr>
            <a:r>
              <a:rPr lang="en-US" dirty="0"/>
              <a:t>Cost Optimized</a:t>
            </a:r>
          </a:p>
          <a:p>
            <a:pPr marL="0" indent="0">
              <a:buNone/>
            </a:pPr>
            <a:endParaRPr lang="en-US" dirty="0"/>
          </a:p>
        </p:txBody>
      </p:sp>
    </p:spTree>
    <p:extLst>
      <p:ext uri="{BB962C8B-B14F-4D97-AF65-F5344CB8AC3E}">
        <p14:creationId xmlns:p14="http://schemas.microsoft.com/office/powerpoint/2010/main" val="298597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Architecture diagram of the solution</a:t>
            </a:r>
          </a:p>
        </p:txBody>
      </p:sp>
      <p:sp>
        <p:nvSpPr>
          <p:cNvPr id="5" name="TextBox 4">
            <a:extLst>
              <a:ext uri="{FF2B5EF4-FFF2-40B4-BE49-F238E27FC236}">
                <a16:creationId xmlns:a16="http://schemas.microsoft.com/office/drawing/2014/main" id="{CF7722A6-C362-4C48-8475-7EA414A57BF8}"/>
              </a:ext>
            </a:extLst>
          </p:cNvPr>
          <p:cNvSpPr txBox="1"/>
          <p:nvPr/>
        </p:nvSpPr>
        <p:spPr>
          <a:xfrm>
            <a:off x="2214970" y="3244334"/>
            <a:ext cx="7762061" cy="369332"/>
          </a:xfrm>
          <a:prstGeom prst="rect">
            <a:avLst/>
          </a:prstGeom>
          <a:noFill/>
        </p:spPr>
        <p:txBody>
          <a:bodyPr wrap="none" rtlCol="0">
            <a:spAutoFit/>
          </a:bodyPr>
          <a:lstStyle/>
          <a:p>
            <a:pPr algn="ctr"/>
            <a:r>
              <a:rPr lang="en-US" dirty="0"/>
              <a:t>&lt;Put your diagram here. Refer to the slide notes for more information.&gt;</a:t>
            </a:r>
          </a:p>
        </p:txBody>
      </p:sp>
      <p:pic>
        <p:nvPicPr>
          <p:cNvPr id="6" name="Picture 5" descr="A screenshot of a computer&#10;&#10;Description automatically generated">
            <a:extLst>
              <a:ext uri="{FF2B5EF4-FFF2-40B4-BE49-F238E27FC236}">
                <a16:creationId xmlns:a16="http://schemas.microsoft.com/office/drawing/2014/main" id="{879D08DE-9C93-D197-353E-570BEBB57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969" y="785725"/>
            <a:ext cx="7762061" cy="6072275"/>
          </a:xfrm>
          <a:prstGeom prst="rect">
            <a:avLst/>
          </a:prstGeom>
        </p:spPr>
      </p:pic>
    </p:spTree>
    <p:extLst>
      <p:ext uri="{BB962C8B-B14F-4D97-AF65-F5344CB8AC3E}">
        <p14:creationId xmlns:p14="http://schemas.microsoft.com/office/powerpoint/2010/main" val="3036046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D3ABC9-FCD4-C686-4FC9-FB0760E7480F}"/>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EE2D78A9-8EA9-E1F0-29CF-CF30F041BD24}"/>
              </a:ext>
            </a:extLst>
          </p:cNvPr>
          <p:cNvSpPr>
            <a:spLocks noGrp="1"/>
          </p:cNvSpPr>
          <p:nvPr>
            <p:ph type="title" idx="1"/>
          </p:nvPr>
        </p:nvSpPr>
        <p:spPr/>
        <p:txBody>
          <a:bodyPr/>
          <a:lstStyle/>
          <a:p>
            <a:r>
              <a:rPr lang="en-US" dirty="0"/>
              <a:t>Used Services</a:t>
            </a:r>
          </a:p>
        </p:txBody>
      </p:sp>
      <p:sp>
        <p:nvSpPr>
          <p:cNvPr id="5" name="Text Placeholder 4">
            <a:extLst>
              <a:ext uri="{FF2B5EF4-FFF2-40B4-BE49-F238E27FC236}">
                <a16:creationId xmlns:a16="http://schemas.microsoft.com/office/drawing/2014/main" id="{860BBD0D-55A2-4396-8D1E-09F41E09CC29}"/>
              </a:ext>
            </a:extLst>
          </p:cNvPr>
          <p:cNvSpPr>
            <a:spLocks noGrp="1"/>
          </p:cNvSpPr>
          <p:nvPr>
            <p:ph type="body" idx="12"/>
          </p:nvPr>
        </p:nvSpPr>
        <p:spPr>
          <a:noFill/>
          <a:ln>
            <a:noFill/>
          </a:ln>
        </p:spPr>
        <p:txBody>
          <a:bodyPr vert="horz" lIns="91440" tIns="45720" rIns="91440" bIns="45720" rtlCol="0" anchor="ctr">
            <a:noAutofit/>
          </a:bodyPr>
          <a:lstStyle/>
          <a:p>
            <a:r>
              <a:rPr lang="en-US" sz="1400" b="1" dirty="0">
                <a:solidFill>
                  <a:srgbClr val="FBFBFB"/>
                </a:solidFill>
                <a:latin typeface="Amazon Ember" panose="020B0603020204020204"/>
              </a:rPr>
              <a:t>Virtual Private Cloud</a:t>
            </a:r>
          </a:p>
        </p:txBody>
      </p:sp>
      <p:sp>
        <p:nvSpPr>
          <p:cNvPr id="6" name="Text Placeholder 5">
            <a:extLst>
              <a:ext uri="{FF2B5EF4-FFF2-40B4-BE49-F238E27FC236}">
                <a16:creationId xmlns:a16="http://schemas.microsoft.com/office/drawing/2014/main" id="{76ADAC24-0DE8-1946-20A8-0C9070D5844D}"/>
              </a:ext>
            </a:extLst>
          </p:cNvPr>
          <p:cNvSpPr>
            <a:spLocks noGrp="1"/>
          </p:cNvSpPr>
          <p:nvPr>
            <p:ph type="body" idx="2"/>
          </p:nvPr>
        </p:nvSpPr>
        <p:spPr/>
        <p:txBody>
          <a:bodyPr>
            <a:normAutofit fontScale="55000" lnSpcReduction="20000"/>
          </a:bodyPr>
          <a:lstStyle/>
          <a:p>
            <a:r>
              <a:rPr lang="en-US" dirty="0">
                <a:solidFill>
                  <a:schemeClr val="tx1"/>
                </a:solidFill>
                <a:latin typeface="Amazon Ember" panose="020B0603020204020204"/>
              </a:rPr>
              <a:t>Amazon Virtual Private Cloud (Amazon VPC) enables you to provision a logically isolated section of the AWS Cloud where you can launch AWS resources in a virtual network that you've defined.</a:t>
            </a:r>
          </a:p>
        </p:txBody>
      </p:sp>
      <p:sp>
        <p:nvSpPr>
          <p:cNvPr id="8" name="Text Placeholder 7">
            <a:extLst>
              <a:ext uri="{FF2B5EF4-FFF2-40B4-BE49-F238E27FC236}">
                <a16:creationId xmlns:a16="http://schemas.microsoft.com/office/drawing/2014/main" id="{6C271E96-3367-1676-C392-7B31CB6DE178}"/>
              </a:ext>
            </a:extLst>
          </p:cNvPr>
          <p:cNvSpPr>
            <a:spLocks noGrp="1"/>
          </p:cNvSpPr>
          <p:nvPr>
            <p:ph type="body" idx="13"/>
          </p:nvPr>
        </p:nvSpPr>
        <p:spPr/>
        <p:txBody>
          <a:bodyPr/>
          <a:lstStyle/>
          <a:p>
            <a:r>
              <a:rPr lang="en-US" sz="1400" b="1" i="0" dirty="0">
                <a:solidFill>
                  <a:srgbClr val="FBFBFB"/>
                </a:solidFill>
                <a:effectLst/>
                <a:latin typeface="Amazon Ember" panose="020B0603020204020204"/>
              </a:rPr>
              <a:t>Amazon Elastic Compute Cloud</a:t>
            </a:r>
          </a:p>
        </p:txBody>
      </p:sp>
      <p:sp>
        <p:nvSpPr>
          <p:cNvPr id="9" name="Text Placeholder 8">
            <a:extLst>
              <a:ext uri="{FF2B5EF4-FFF2-40B4-BE49-F238E27FC236}">
                <a16:creationId xmlns:a16="http://schemas.microsoft.com/office/drawing/2014/main" id="{455361B4-DA8A-9528-7184-B7F2352E7DF8}"/>
              </a:ext>
            </a:extLst>
          </p:cNvPr>
          <p:cNvSpPr>
            <a:spLocks noGrp="1"/>
          </p:cNvSpPr>
          <p:nvPr>
            <p:ph type="body" idx="3"/>
          </p:nvPr>
        </p:nvSpPr>
        <p:spPr/>
        <p:txBody>
          <a:bodyPr>
            <a:normAutofit fontScale="77500" lnSpcReduction="20000"/>
          </a:bodyPr>
          <a:lstStyle/>
          <a:p>
            <a:r>
              <a:rPr lang="en-US" sz="1200" b="0" i="0" dirty="0">
                <a:solidFill>
                  <a:schemeClr val="tx1"/>
                </a:solidFill>
                <a:effectLst/>
                <a:latin typeface="Amazon Ember" panose="020B0603020204020204"/>
              </a:rPr>
              <a:t>(Amazon EC2) is a web service that provides resizable computing capacity—literally, servers in Amazon's data centers—that you use to build and host your software systems.</a:t>
            </a:r>
            <a:endParaRPr lang="en-US" sz="1200" dirty="0">
              <a:solidFill>
                <a:schemeClr val="tx1"/>
              </a:solidFill>
            </a:endParaRPr>
          </a:p>
        </p:txBody>
      </p:sp>
      <p:sp>
        <p:nvSpPr>
          <p:cNvPr id="11" name="Text Placeholder 10">
            <a:extLst>
              <a:ext uri="{FF2B5EF4-FFF2-40B4-BE49-F238E27FC236}">
                <a16:creationId xmlns:a16="http://schemas.microsoft.com/office/drawing/2014/main" id="{4A12BAF7-FE93-2E75-1BB1-51169E08C921}"/>
              </a:ext>
            </a:extLst>
          </p:cNvPr>
          <p:cNvSpPr>
            <a:spLocks noGrp="1"/>
          </p:cNvSpPr>
          <p:nvPr>
            <p:ph type="body" idx="14"/>
          </p:nvPr>
        </p:nvSpPr>
        <p:spPr>
          <a:noFill/>
          <a:ln>
            <a:noFill/>
          </a:ln>
        </p:spPr>
        <p:txBody>
          <a:bodyPr vert="horz" lIns="91440" tIns="45720" rIns="91440" bIns="45720" rtlCol="0" anchor="ctr">
            <a:noAutofit/>
          </a:bodyPr>
          <a:lstStyle/>
          <a:p>
            <a:r>
              <a:rPr lang="en-US" sz="1400" b="1" dirty="0">
                <a:solidFill>
                  <a:srgbClr val="FBFBFB"/>
                </a:solidFill>
                <a:latin typeface="Amazon Ember" panose="020B0603020204020204"/>
              </a:rPr>
              <a:t>Relational Database Service</a:t>
            </a:r>
          </a:p>
        </p:txBody>
      </p:sp>
      <p:sp>
        <p:nvSpPr>
          <p:cNvPr id="12" name="Text Placeholder 11">
            <a:extLst>
              <a:ext uri="{FF2B5EF4-FFF2-40B4-BE49-F238E27FC236}">
                <a16:creationId xmlns:a16="http://schemas.microsoft.com/office/drawing/2014/main" id="{A0D33DCE-4F1F-A691-81CC-5A40A03E2B3C}"/>
              </a:ext>
            </a:extLst>
          </p:cNvPr>
          <p:cNvSpPr>
            <a:spLocks noGrp="1"/>
          </p:cNvSpPr>
          <p:nvPr>
            <p:ph type="body" idx="4"/>
          </p:nvPr>
        </p:nvSpPr>
        <p:spPr/>
        <p:txBody>
          <a:bodyPr>
            <a:normAutofit fontScale="77500" lnSpcReduction="20000"/>
          </a:bodyPr>
          <a:lstStyle/>
          <a:p>
            <a:r>
              <a:rPr lang="en-US" sz="900" dirty="0">
                <a:solidFill>
                  <a:schemeClr val="tx1"/>
                </a:solidFill>
                <a:latin typeface="Amazon Ember" panose="020B0603020204020204"/>
              </a:rPr>
              <a:t>Amazon RDS simplifies setting up, operating, and scaling relational databases in the cloud with cost-efficient, resizable capacity. Amazon Aurora, a fully managed cloud-native database engine within RDS, is compatible with MySQL and PostgreSQL.</a:t>
            </a:r>
          </a:p>
        </p:txBody>
      </p:sp>
      <p:sp>
        <p:nvSpPr>
          <p:cNvPr id="14" name="Text Placeholder 13">
            <a:extLst>
              <a:ext uri="{FF2B5EF4-FFF2-40B4-BE49-F238E27FC236}">
                <a16:creationId xmlns:a16="http://schemas.microsoft.com/office/drawing/2014/main" id="{5D14A39E-31B6-62AD-CC9A-216F8205F041}"/>
              </a:ext>
            </a:extLst>
          </p:cNvPr>
          <p:cNvSpPr>
            <a:spLocks noGrp="1"/>
          </p:cNvSpPr>
          <p:nvPr>
            <p:ph type="body" idx="15"/>
          </p:nvPr>
        </p:nvSpPr>
        <p:spPr>
          <a:noFill/>
          <a:ln>
            <a:noFill/>
          </a:ln>
        </p:spPr>
        <p:txBody>
          <a:bodyPr vert="horz" lIns="91440" tIns="45720" rIns="91440" bIns="45720" rtlCol="0" anchor="ctr">
            <a:noAutofit/>
          </a:bodyPr>
          <a:lstStyle/>
          <a:p>
            <a:r>
              <a:rPr lang="en-US" sz="1400" b="1" dirty="0">
                <a:solidFill>
                  <a:srgbClr val="FBFBFB"/>
                </a:solidFill>
                <a:latin typeface="Amazon Ember" panose="020B0603020204020204"/>
              </a:rPr>
              <a:t>Secret Manager</a:t>
            </a:r>
          </a:p>
        </p:txBody>
      </p:sp>
      <p:sp>
        <p:nvSpPr>
          <p:cNvPr id="15" name="Text Placeholder 14">
            <a:extLst>
              <a:ext uri="{FF2B5EF4-FFF2-40B4-BE49-F238E27FC236}">
                <a16:creationId xmlns:a16="http://schemas.microsoft.com/office/drawing/2014/main" id="{FC09BC48-6E3B-AFAF-D565-62216648DD53}"/>
              </a:ext>
            </a:extLst>
          </p:cNvPr>
          <p:cNvSpPr>
            <a:spLocks noGrp="1"/>
          </p:cNvSpPr>
          <p:nvPr>
            <p:ph type="body" idx="5"/>
          </p:nvPr>
        </p:nvSpPr>
        <p:spPr/>
        <p:txBody>
          <a:bodyPr>
            <a:normAutofit fontScale="55000" lnSpcReduction="20000"/>
          </a:bodyPr>
          <a:lstStyle/>
          <a:p>
            <a:r>
              <a:rPr lang="en-US" dirty="0">
                <a:solidFill>
                  <a:schemeClr val="tx1"/>
                </a:solidFill>
                <a:latin typeface="Amazon Ember" panose="020B0603020204020204"/>
              </a:rPr>
              <a:t>AWS Secrets Manager securely encrypts, stores, and retrieves credentials, allowing apps to access them without hardcoding. It enables secret rotation and helps manage access to IT resources and data.</a:t>
            </a:r>
          </a:p>
        </p:txBody>
      </p:sp>
      <p:sp>
        <p:nvSpPr>
          <p:cNvPr id="17" name="Text Placeholder 16">
            <a:extLst>
              <a:ext uri="{FF2B5EF4-FFF2-40B4-BE49-F238E27FC236}">
                <a16:creationId xmlns:a16="http://schemas.microsoft.com/office/drawing/2014/main" id="{C4D0A12C-57D0-9C9A-EF5B-7FB37EDDE4E6}"/>
              </a:ext>
            </a:extLst>
          </p:cNvPr>
          <p:cNvSpPr>
            <a:spLocks noGrp="1"/>
          </p:cNvSpPr>
          <p:nvPr>
            <p:ph type="body" idx="16"/>
          </p:nvPr>
        </p:nvSpPr>
        <p:spPr>
          <a:noFill/>
          <a:ln>
            <a:noFill/>
          </a:ln>
        </p:spPr>
        <p:txBody>
          <a:bodyPr vert="horz" lIns="91440" tIns="45720" rIns="91440" bIns="45720" rtlCol="0" anchor="ctr">
            <a:noAutofit/>
          </a:bodyPr>
          <a:lstStyle/>
          <a:p>
            <a:r>
              <a:rPr lang="en-US" sz="1400" b="1" dirty="0">
                <a:solidFill>
                  <a:srgbClr val="FBFBFB"/>
                </a:solidFill>
                <a:latin typeface="Amazon Ember" panose="020B0603020204020204"/>
              </a:rPr>
              <a:t>Cloud Watch</a:t>
            </a:r>
          </a:p>
        </p:txBody>
      </p:sp>
      <p:sp>
        <p:nvSpPr>
          <p:cNvPr id="18" name="Text Placeholder 17">
            <a:extLst>
              <a:ext uri="{FF2B5EF4-FFF2-40B4-BE49-F238E27FC236}">
                <a16:creationId xmlns:a16="http://schemas.microsoft.com/office/drawing/2014/main" id="{8594B685-B9B7-6BAB-A9DC-EAFE280D3A97}"/>
              </a:ext>
            </a:extLst>
          </p:cNvPr>
          <p:cNvSpPr>
            <a:spLocks noGrp="1"/>
          </p:cNvSpPr>
          <p:nvPr>
            <p:ph type="body" idx="6"/>
          </p:nvPr>
        </p:nvSpPr>
        <p:spPr/>
        <p:txBody>
          <a:bodyPr>
            <a:normAutofit fontScale="47500" lnSpcReduction="20000"/>
          </a:bodyPr>
          <a:lstStyle/>
          <a:p>
            <a:r>
              <a:rPr lang="en-US" dirty="0">
                <a:solidFill>
                  <a:schemeClr val="tx1"/>
                </a:solidFill>
                <a:latin typeface="Amazon Ember" panose="020B0603020204020204"/>
              </a:rPr>
              <a:t>Amazon CloudWatch provides a reliable, scalable, and flexible monitoring solution that you can start using within minutes. You no longer need to set up, manage, and scale your own monitoring systems and infrastructure.</a:t>
            </a:r>
          </a:p>
        </p:txBody>
      </p:sp>
      <p:sp>
        <p:nvSpPr>
          <p:cNvPr id="20" name="Text Placeholder 19">
            <a:extLst>
              <a:ext uri="{FF2B5EF4-FFF2-40B4-BE49-F238E27FC236}">
                <a16:creationId xmlns:a16="http://schemas.microsoft.com/office/drawing/2014/main" id="{3E88F02D-3B74-298C-7AD5-A7EC1B59E40B}"/>
              </a:ext>
            </a:extLst>
          </p:cNvPr>
          <p:cNvSpPr>
            <a:spLocks noGrp="1"/>
          </p:cNvSpPr>
          <p:nvPr>
            <p:ph type="body" idx="17"/>
          </p:nvPr>
        </p:nvSpPr>
        <p:spPr>
          <a:noFill/>
          <a:ln>
            <a:noFill/>
          </a:ln>
        </p:spPr>
        <p:txBody>
          <a:bodyPr vert="horz" lIns="91440" tIns="45720" rIns="91440" bIns="45720" rtlCol="0" anchor="ctr">
            <a:noAutofit/>
          </a:bodyPr>
          <a:lstStyle/>
          <a:p>
            <a:r>
              <a:rPr lang="en-US" sz="1400" b="1" dirty="0">
                <a:solidFill>
                  <a:srgbClr val="FBFBFB"/>
                </a:solidFill>
                <a:latin typeface="Amazon Ember" panose="020B0603020204020204"/>
              </a:rPr>
              <a:t>Route 53</a:t>
            </a:r>
          </a:p>
        </p:txBody>
      </p:sp>
      <p:sp>
        <p:nvSpPr>
          <p:cNvPr id="21" name="Text Placeholder 20">
            <a:extLst>
              <a:ext uri="{FF2B5EF4-FFF2-40B4-BE49-F238E27FC236}">
                <a16:creationId xmlns:a16="http://schemas.microsoft.com/office/drawing/2014/main" id="{9A5E97A4-854E-C31C-1799-A64549ABC5B4}"/>
              </a:ext>
            </a:extLst>
          </p:cNvPr>
          <p:cNvSpPr>
            <a:spLocks noGrp="1"/>
          </p:cNvSpPr>
          <p:nvPr>
            <p:ph type="body" idx="7"/>
          </p:nvPr>
        </p:nvSpPr>
        <p:spPr/>
        <p:txBody>
          <a:bodyPr>
            <a:normAutofit fontScale="77500" lnSpcReduction="20000"/>
          </a:bodyPr>
          <a:lstStyle/>
          <a:p>
            <a:pPr algn="l"/>
            <a:r>
              <a:rPr lang="en-US" b="0" i="0" dirty="0">
                <a:effectLst/>
                <a:latin typeface="Amazon Ember" panose="020B0603020204020204"/>
              </a:rPr>
              <a:t>Amazon Route 53 is a highly available and scalable Domain Name System (DNS) web service.</a:t>
            </a:r>
          </a:p>
        </p:txBody>
      </p:sp>
      <p:sp>
        <p:nvSpPr>
          <p:cNvPr id="23" name="Text Placeholder 22">
            <a:extLst>
              <a:ext uri="{FF2B5EF4-FFF2-40B4-BE49-F238E27FC236}">
                <a16:creationId xmlns:a16="http://schemas.microsoft.com/office/drawing/2014/main" id="{167F5410-5E41-4F68-825F-60B2D0D83CF1}"/>
              </a:ext>
            </a:extLst>
          </p:cNvPr>
          <p:cNvSpPr>
            <a:spLocks noGrp="1"/>
          </p:cNvSpPr>
          <p:nvPr>
            <p:ph type="body" idx="18"/>
          </p:nvPr>
        </p:nvSpPr>
        <p:spPr>
          <a:noFill/>
          <a:ln>
            <a:noFill/>
          </a:ln>
        </p:spPr>
        <p:txBody>
          <a:bodyPr vert="horz" lIns="91440" tIns="45720" rIns="91440" bIns="45720" rtlCol="0" anchor="ctr">
            <a:noAutofit/>
          </a:bodyPr>
          <a:lstStyle/>
          <a:p>
            <a:r>
              <a:rPr lang="en-US" sz="1400" b="1" dirty="0">
                <a:solidFill>
                  <a:srgbClr val="FBFBFB"/>
                </a:solidFill>
                <a:latin typeface="Amazon Ember" panose="020B0603020204020204"/>
              </a:rPr>
              <a:t>Application Load Balance (ALB)</a:t>
            </a:r>
          </a:p>
        </p:txBody>
      </p:sp>
      <p:sp>
        <p:nvSpPr>
          <p:cNvPr id="24" name="Text Placeholder 23">
            <a:extLst>
              <a:ext uri="{FF2B5EF4-FFF2-40B4-BE49-F238E27FC236}">
                <a16:creationId xmlns:a16="http://schemas.microsoft.com/office/drawing/2014/main" id="{3DE9E5B9-29EA-0F59-10A6-C0B75D4C7698}"/>
              </a:ext>
            </a:extLst>
          </p:cNvPr>
          <p:cNvSpPr>
            <a:spLocks noGrp="1"/>
          </p:cNvSpPr>
          <p:nvPr>
            <p:ph type="body" idx="8"/>
          </p:nvPr>
        </p:nvSpPr>
        <p:spPr/>
        <p:txBody>
          <a:bodyPr>
            <a:noAutofit/>
          </a:bodyPr>
          <a:lstStyle/>
          <a:p>
            <a:pPr>
              <a:lnSpc>
                <a:spcPct val="90000"/>
              </a:lnSpc>
            </a:pPr>
            <a:r>
              <a:rPr lang="en-US" sz="900" dirty="0">
                <a:latin typeface="Amazon Ember" panose="020B0603020204020204"/>
              </a:rPr>
              <a:t>A load balancer serves as a single entry point for clients, directing incoming traffic to multiple targets, like EC2 instances, across various Availability Zones, which improves application availability. It can also include listeners to manage traffic effectively</a:t>
            </a:r>
          </a:p>
        </p:txBody>
      </p:sp>
      <p:sp>
        <p:nvSpPr>
          <p:cNvPr id="26" name="Text Placeholder 25">
            <a:extLst>
              <a:ext uri="{FF2B5EF4-FFF2-40B4-BE49-F238E27FC236}">
                <a16:creationId xmlns:a16="http://schemas.microsoft.com/office/drawing/2014/main" id="{75703D48-9166-C0DA-3056-C80CB3C34258}"/>
              </a:ext>
            </a:extLst>
          </p:cNvPr>
          <p:cNvSpPr>
            <a:spLocks noGrp="1"/>
          </p:cNvSpPr>
          <p:nvPr>
            <p:ph type="body" idx="19"/>
          </p:nvPr>
        </p:nvSpPr>
        <p:spPr>
          <a:noFill/>
          <a:ln>
            <a:noFill/>
          </a:ln>
        </p:spPr>
        <p:txBody>
          <a:bodyPr vert="horz" lIns="91440" tIns="45720" rIns="91440" bIns="45720" rtlCol="0" anchor="ctr">
            <a:noAutofit/>
          </a:bodyPr>
          <a:lstStyle/>
          <a:p>
            <a:r>
              <a:rPr lang="en-US" sz="1400" b="1" dirty="0">
                <a:solidFill>
                  <a:srgbClr val="FBFBFB"/>
                </a:solidFill>
                <a:latin typeface="Amazon Ember" panose="020B0603020204020204"/>
              </a:rPr>
              <a:t>Cloud9</a:t>
            </a:r>
          </a:p>
        </p:txBody>
      </p:sp>
      <p:sp>
        <p:nvSpPr>
          <p:cNvPr id="27" name="Text Placeholder 26">
            <a:extLst>
              <a:ext uri="{FF2B5EF4-FFF2-40B4-BE49-F238E27FC236}">
                <a16:creationId xmlns:a16="http://schemas.microsoft.com/office/drawing/2014/main" id="{E19DA3DD-462B-40D3-0687-3AD82536241A}"/>
              </a:ext>
            </a:extLst>
          </p:cNvPr>
          <p:cNvSpPr>
            <a:spLocks noGrp="1"/>
          </p:cNvSpPr>
          <p:nvPr>
            <p:ph type="body" idx="9"/>
          </p:nvPr>
        </p:nvSpPr>
        <p:spPr/>
        <p:txBody>
          <a:bodyPr/>
          <a:lstStyle/>
          <a:p>
            <a:r>
              <a:rPr lang="en-US" sz="1200" dirty="0">
                <a:latin typeface="Amazon Ember" panose="020B0603020204020204"/>
              </a:rPr>
              <a:t>AWS Cloud9 is a cloud-based integrated development environment (IDE) that you use to write, run, and debug code. </a:t>
            </a:r>
          </a:p>
        </p:txBody>
      </p:sp>
      <p:pic>
        <p:nvPicPr>
          <p:cNvPr id="29" name="Graphic 6" descr="Amazon Virtual Private Cloud (Amazon VPC) service icon.">
            <a:extLst>
              <a:ext uri="{FF2B5EF4-FFF2-40B4-BE49-F238E27FC236}">
                <a16:creationId xmlns:a16="http://schemas.microsoft.com/office/drawing/2014/main" id="{3BC27CDC-E4E1-0C1E-DE40-B5695138003A}"/>
              </a:ext>
            </a:extLst>
          </p:cNvPr>
          <p:cNvPicPr>
            <a:picLocks noGrp="1" noChangeAspect="1" noChangeArrowheads="1"/>
          </p:cNvPicPr>
          <p:nvPr>
            <p:ph type="pic" idx="22"/>
          </p:nvPr>
        </p:nvPicPr>
        <p:blipFill>
          <a:blip r:embed="rId2">
            <a:extLst>
              <a:ext uri="{96DAC541-7B7A-43D3-8B79-37D633B846F1}">
                <asvg:svgBlip xmlns:asvg="http://schemas.microsoft.com/office/drawing/2016/SVG/main" r:embed="rId3"/>
              </a:ext>
            </a:extLst>
          </a:blip>
          <a:srcRect l="48" r="48"/>
          <a:stretch/>
        </p:blipFill>
        <p:spPr bwMode="auto">
          <a:xfrm>
            <a:off x="960438" y="1112838"/>
            <a:ext cx="1646237"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7">
            <a:extLst>
              <a:ext uri="{FF2B5EF4-FFF2-40B4-BE49-F238E27FC236}">
                <a16:creationId xmlns:a16="http://schemas.microsoft.com/office/drawing/2014/main" id="{0E5F46E4-775C-3E80-39F2-B2A029BBB716}"/>
              </a:ext>
              <a:ext uri="{C183D7F6-B498-43B3-948B-1728B52AA6E4}">
                <adec:decorative xmlns:adec="http://schemas.microsoft.com/office/drawing/2017/decorative" val="1"/>
              </a:ext>
            </a:extLst>
          </p:cNvPr>
          <p:cNvPicPr>
            <a:picLocks noGrp="1" noChangeAspect="1" noChangeArrowheads="1"/>
          </p:cNvPicPr>
          <p:nvPr>
            <p:ph type="pic" idx="23"/>
          </p:nvPr>
        </p:nvPicPr>
        <p:blipFill>
          <a:blip r:embed="rId4">
            <a:extLst>
              <a:ext uri="{96DAC541-7B7A-43D3-8B79-37D633B846F1}">
                <asvg:svgBlip xmlns:asvg="http://schemas.microsoft.com/office/drawing/2016/SVG/main" r:embed="rId5"/>
              </a:ext>
            </a:extLst>
          </a:blip>
          <a:srcRect l="48" r="48"/>
          <a:stretch/>
        </p:blipFill>
        <p:spPr bwMode="auto">
          <a:xfrm>
            <a:off x="3836988" y="1112838"/>
            <a:ext cx="1646237"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6" descr="Amazon Relational Database Service (Amazon RDS) service icon.">
            <a:extLst>
              <a:ext uri="{FF2B5EF4-FFF2-40B4-BE49-F238E27FC236}">
                <a16:creationId xmlns:a16="http://schemas.microsoft.com/office/drawing/2014/main" id="{D1408CEB-CD93-9101-CA12-1E009BA3C757}"/>
              </a:ext>
            </a:extLst>
          </p:cNvPr>
          <p:cNvPicPr>
            <a:picLocks noGrp="1" noChangeAspect="1" noChangeArrowheads="1"/>
          </p:cNvPicPr>
          <p:nvPr>
            <p:ph type="pic" idx="24"/>
          </p:nvPr>
        </p:nvPicPr>
        <p:blipFill>
          <a:blip r:embed="rId6">
            <a:extLst>
              <a:ext uri="{96DAC541-7B7A-43D3-8B79-37D633B846F1}">
                <asvg:svgBlip xmlns:asvg="http://schemas.microsoft.com/office/drawing/2016/SVG/main" r:embed="rId7"/>
              </a:ext>
            </a:extLst>
          </a:blip>
          <a:srcRect l="48" r="48"/>
          <a:stretch/>
        </p:blipFill>
        <p:spPr bwMode="auto">
          <a:xfrm>
            <a:off x="6715125" y="1112838"/>
            <a:ext cx="164623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17" descr="AWS Secrets Manager service icon.">
            <a:extLst>
              <a:ext uri="{FF2B5EF4-FFF2-40B4-BE49-F238E27FC236}">
                <a16:creationId xmlns:a16="http://schemas.microsoft.com/office/drawing/2014/main" id="{6EB1C45C-3AEC-A5BF-E282-0A0BEB6A4F0D}"/>
              </a:ext>
            </a:extLst>
          </p:cNvPr>
          <p:cNvPicPr>
            <a:picLocks noGrp="1" noChangeAspect="1" noChangeArrowheads="1"/>
          </p:cNvPicPr>
          <p:nvPr>
            <p:ph type="pic" idx="25"/>
          </p:nvPr>
        </p:nvPicPr>
        <p:blipFill>
          <a:blip r:embed="rId8">
            <a:extLst>
              <a:ext uri="{96DAC541-7B7A-43D3-8B79-37D633B846F1}">
                <asvg:svgBlip xmlns:asvg="http://schemas.microsoft.com/office/drawing/2016/SVG/main" r:embed="rId9"/>
              </a:ext>
            </a:extLst>
          </a:blip>
          <a:srcRect l="48" r="48"/>
          <a:stretch/>
        </p:blipFill>
        <p:spPr bwMode="auto">
          <a:xfrm>
            <a:off x="9591675" y="1112838"/>
            <a:ext cx="164623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7" descr="Amazon CloudWatch service icon.">
            <a:extLst>
              <a:ext uri="{FF2B5EF4-FFF2-40B4-BE49-F238E27FC236}">
                <a16:creationId xmlns:a16="http://schemas.microsoft.com/office/drawing/2014/main" id="{B8ECC10E-59A4-5D8F-E2BC-728E2340836F}"/>
              </a:ext>
            </a:extLst>
          </p:cNvPr>
          <p:cNvPicPr>
            <a:picLocks noGrp="1" noChangeAspect="1" noChangeArrowheads="1"/>
          </p:cNvPicPr>
          <p:nvPr>
            <p:ph type="pic" idx="26"/>
          </p:nvPr>
        </p:nvPicPr>
        <p:blipFill>
          <a:blip r:embed="rId10">
            <a:extLst>
              <a:ext uri="{96DAC541-7B7A-43D3-8B79-37D633B846F1}">
                <asvg:svgBlip xmlns:asvg="http://schemas.microsoft.com/office/drawing/2016/SVG/main" r:embed="rId11"/>
              </a:ext>
            </a:extLst>
          </a:blip>
          <a:srcRect l="96" r="96"/>
          <a:stretch/>
        </p:blipFill>
        <p:spPr bwMode="auto">
          <a:xfrm>
            <a:off x="960438" y="3814763"/>
            <a:ext cx="1646237"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21" descr="Amazon Route 53 service icon.">
            <a:extLst>
              <a:ext uri="{FF2B5EF4-FFF2-40B4-BE49-F238E27FC236}">
                <a16:creationId xmlns:a16="http://schemas.microsoft.com/office/drawing/2014/main" id="{798CC1CC-CB5C-1B24-5455-43FEAA3BF3E8}"/>
              </a:ext>
            </a:extLst>
          </p:cNvPr>
          <p:cNvPicPr>
            <a:picLocks noGrp="1" noChangeAspect="1" noChangeArrowheads="1"/>
          </p:cNvPicPr>
          <p:nvPr>
            <p:ph type="pic" idx="27"/>
          </p:nvPr>
        </p:nvPicPr>
        <p:blipFill>
          <a:blip r:embed="rId12">
            <a:extLst>
              <a:ext uri="{96DAC541-7B7A-43D3-8B79-37D633B846F1}">
                <asvg:svgBlip xmlns:asvg="http://schemas.microsoft.com/office/drawing/2016/SVG/main" r:embed="rId13"/>
              </a:ext>
            </a:extLst>
          </a:blip>
          <a:srcRect l="96" r="96"/>
          <a:stretch/>
        </p:blipFill>
        <p:spPr bwMode="auto">
          <a:xfrm>
            <a:off x="3836988" y="3814763"/>
            <a:ext cx="1646237"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Placeholder 34" descr="Application Load Balancer resource icon for the Elastic Load Balancing service.">
            <a:extLst>
              <a:ext uri="{FF2B5EF4-FFF2-40B4-BE49-F238E27FC236}">
                <a16:creationId xmlns:a16="http://schemas.microsoft.com/office/drawing/2014/main" id="{2EE9FF8A-3E37-B8AA-ECA6-2AFD8512B354}"/>
              </a:ext>
            </a:extLst>
          </p:cNvPr>
          <p:cNvPicPr>
            <a:picLocks noGrp="1" noChangeAspect="1"/>
          </p:cNvPicPr>
          <p:nvPr>
            <p:ph type="pic" idx="28"/>
          </p:nvPr>
        </p:nvPicPr>
        <p:blipFill>
          <a:blip r:embed="rId14">
            <a:extLst>
              <a:ext uri="{96DAC541-7B7A-43D3-8B79-37D633B846F1}">
                <asvg:svgBlip xmlns:asvg="http://schemas.microsoft.com/office/drawing/2016/SVG/main" r:embed="rId15"/>
              </a:ext>
            </a:extLst>
          </a:blip>
          <a:srcRect l="96" r="96"/>
          <a:stretch>
            <a:fillRect/>
          </a:stretch>
        </p:blipFill>
        <p:spPr>
          <a:xfrm>
            <a:off x="6715125" y="3814763"/>
            <a:ext cx="1646238" cy="1649412"/>
          </a:xfrm>
          <a:prstGeom prst="rect">
            <a:avLst/>
          </a:prstGeom>
        </p:spPr>
      </p:pic>
      <p:pic>
        <p:nvPicPr>
          <p:cNvPr id="40" name="Graphic 17" descr="AWS Cloud9 service icon.">
            <a:extLst>
              <a:ext uri="{FF2B5EF4-FFF2-40B4-BE49-F238E27FC236}">
                <a16:creationId xmlns:a16="http://schemas.microsoft.com/office/drawing/2014/main" id="{93189597-BD21-4E2F-B686-E02ABC56A22E}"/>
              </a:ext>
            </a:extLst>
          </p:cNvPr>
          <p:cNvPicPr>
            <a:picLocks noGrp="1" noChangeAspect="1" noChangeArrowheads="1"/>
          </p:cNvPicPr>
          <p:nvPr>
            <p:ph type="pic" idx="9"/>
          </p:nvPr>
        </p:nvPicPr>
        <p:blipFill>
          <a:blip r:embed="rId16">
            <a:extLst>
              <a:ext uri="{96DAC541-7B7A-43D3-8B79-37D633B846F1}">
                <asvg:svgBlip xmlns:asvg="http://schemas.microsoft.com/office/drawing/2016/SVG/main" r:embed="rId17"/>
              </a:ext>
            </a:extLst>
          </a:blip>
          <a:srcRect l="96" r="96"/>
          <a:stretch/>
        </p:blipFill>
        <p:spPr bwMode="auto">
          <a:xfrm>
            <a:off x="9591675" y="3814763"/>
            <a:ext cx="1646238"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23">
            <a:extLst>
              <a:ext uri="{FF2B5EF4-FFF2-40B4-BE49-F238E27FC236}">
                <a16:creationId xmlns:a16="http://schemas.microsoft.com/office/drawing/2014/main" id="{6E81A64A-CC5E-531E-2334-BEA510AA5D24}"/>
              </a:ext>
            </a:extLst>
          </p:cNvPr>
          <p:cNvSpPr txBox="1">
            <a:spLocks/>
          </p:cNvSpPr>
          <p:nvPr/>
        </p:nvSpPr>
        <p:spPr>
          <a:xfrm>
            <a:off x="9048080" y="5892715"/>
            <a:ext cx="2788920" cy="690740"/>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spcAft>
                <a:spcPts val="0"/>
              </a:spcAft>
              <a:buFont typeface="Amazon Ember Display"/>
              <a:buNone/>
              <a:defRPr lang="en-US" sz="1600" kern="120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algn="l">
              <a:lnSpc>
                <a:spcPct val="80000"/>
              </a:lnSpc>
            </a:pPr>
            <a:r>
              <a:rPr lang="en-US" sz="1200" dirty="0">
                <a:latin typeface="Amazon Ember" panose="020B0603020204020204"/>
              </a:rPr>
              <a:t>A cloud IDE for writing, running, and debugging code</a:t>
            </a:r>
          </a:p>
        </p:txBody>
      </p:sp>
    </p:spTree>
    <p:extLst>
      <p:ext uri="{BB962C8B-B14F-4D97-AF65-F5344CB8AC3E}">
        <p14:creationId xmlns:p14="http://schemas.microsoft.com/office/powerpoint/2010/main" val="427362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normAutofit fontScale="47500" lnSpcReduction="20000"/>
          </a:bodyPr>
          <a:lstStyle/>
          <a:p>
            <a:r>
              <a:rPr lang="en-US" sz="4900" b="1" dirty="0"/>
              <a:t>Solution High-Level Description:</a:t>
            </a:r>
            <a:endParaRPr lang="en-US" sz="4900" dirty="0"/>
          </a:p>
          <a:p>
            <a:pPr>
              <a:buFont typeface="Arial" panose="020B0604020202020204" pitchFamily="34" charset="0"/>
              <a:buChar char="•"/>
            </a:pPr>
            <a:r>
              <a:rPr lang="en-US" sz="4900" dirty="0"/>
              <a:t>The solution is a highly available and scalable web application hosted on AWS, designed for managing student records. It uses a load-balanced, multi-tier architecture with web servers handling user interactions and a separate relational database for storing data. The application ensures efficient traffic distribution, security, and cost-effective operations.</a:t>
            </a:r>
          </a:p>
          <a:p>
            <a:r>
              <a:rPr lang="en-US" sz="4900" b="1" dirty="0"/>
              <a:t>Use Cases:</a:t>
            </a:r>
            <a:endParaRPr lang="en-US" sz="4900" dirty="0"/>
          </a:p>
          <a:p>
            <a:pPr>
              <a:buFont typeface="Arial" panose="020B0604020202020204" pitchFamily="34" charset="0"/>
              <a:buChar char="•"/>
            </a:pPr>
            <a:r>
              <a:rPr lang="en-US" sz="4900" b="1" dirty="0"/>
              <a:t>University Admissions Period:</a:t>
            </a:r>
            <a:r>
              <a:rPr lang="en-US" sz="4900" dirty="0"/>
              <a:t> During peak admissions times, the system supports thousands of users accessing, modifying, and managing student records with no performance degradation.</a:t>
            </a:r>
          </a:p>
          <a:p>
            <a:pPr>
              <a:buFont typeface="Arial" panose="020B0604020202020204" pitchFamily="34" charset="0"/>
              <a:buChar char="•"/>
            </a:pPr>
            <a:r>
              <a:rPr lang="en-US" sz="4900" b="1" dirty="0"/>
              <a:t>Routine Maintenance:</a:t>
            </a:r>
            <a:r>
              <a:rPr lang="en-US" sz="4900" dirty="0"/>
              <a:t> With high availability, routine updates to the application can be performed without taking the system offline.</a:t>
            </a:r>
          </a:p>
          <a:p>
            <a:pPr>
              <a:buFont typeface="Arial" panose="020B0604020202020204" pitchFamily="34" charset="0"/>
              <a:buChar char="•"/>
            </a:pPr>
            <a:r>
              <a:rPr lang="en-US" sz="4900" b="1" dirty="0"/>
              <a:t>Database Operations:</a:t>
            </a:r>
            <a:r>
              <a:rPr lang="en-US" sz="4900" dirty="0"/>
              <a:t> Secure access to student records allows authorized users to view, add, delete, or modify records while maintaining data security.</a:t>
            </a:r>
          </a:p>
          <a:p>
            <a:endParaRPr lang="en-US" dirty="0"/>
          </a:p>
        </p:txBody>
      </p:sp>
    </p:spTree>
    <p:extLst>
      <p:ext uri="{BB962C8B-B14F-4D97-AF65-F5344CB8AC3E}">
        <p14:creationId xmlns:p14="http://schemas.microsoft.com/office/powerpoint/2010/main" val="69293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972AF1-D08D-23CC-6F01-D5B0531921D9}"/>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4" name="Text Placeholder 3">
            <a:extLst>
              <a:ext uri="{FF2B5EF4-FFF2-40B4-BE49-F238E27FC236}">
                <a16:creationId xmlns:a16="http://schemas.microsoft.com/office/drawing/2014/main" id="{BA0896AF-F814-221A-422C-C77A8A0CC2B9}"/>
              </a:ext>
            </a:extLst>
          </p:cNvPr>
          <p:cNvSpPr>
            <a:spLocks noGrp="1"/>
          </p:cNvSpPr>
          <p:nvPr>
            <p:ph type="body" idx="2"/>
          </p:nvPr>
        </p:nvSpPr>
        <p:spPr>
          <a:xfrm>
            <a:off x="362712" y="2433102"/>
            <a:ext cx="6536852" cy="995898"/>
          </a:xfrm>
        </p:spPr>
        <p:txBody>
          <a:bodyPr>
            <a:normAutofit fontScale="85000" lnSpcReduction="10000"/>
          </a:bodyPr>
          <a:lstStyle/>
          <a:p>
            <a:r>
              <a:rPr lang="en-US" dirty="0"/>
              <a:t>Here is an approximate cost estimation for the used services per year (12 months)</a:t>
            </a:r>
          </a:p>
          <a:p>
            <a:endParaRPr lang="en-US" dirty="0"/>
          </a:p>
        </p:txBody>
      </p:sp>
      <p:sp>
        <p:nvSpPr>
          <p:cNvPr id="7" name="Title 2">
            <a:extLst>
              <a:ext uri="{FF2B5EF4-FFF2-40B4-BE49-F238E27FC236}">
                <a16:creationId xmlns:a16="http://schemas.microsoft.com/office/drawing/2014/main" id="{CD11C407-194D-0230-D901-539E738E5B39}"/>
              </a:ext>
            </a:extLst>
          </p:cNvPr>
          <p:cNvSpPr>
            <a:spLocks noGrp="1"/>
          </p:cNvSpPr>
          <p:nvPr>
            <p:ph type="title" idx="1"/>
          </p:nvPr>
        </p:nvSpPr>
        <p:spPr>
          <a:xfrm>
            <a:off x="362712" y="1315526"/>
            <a:ext cx="11466576" cy="731318"/>
          </a:xfrm>
        </p:spPr>
        <p:txBody>
          <a:bodyPr>
            <a:normAutofit fontScale="90000"/>
          </a:bodyPr>
          <a:lstStyle/>
          <a:p>
            <a:r>
              <a:rPr lang="en-US" dirty="0"/>
              <a:t>Cost Estimation</a:t>
            </a:r>
          </a:p>
        </p:txBody>
      </p:sp>
      <p:pic>
        <p:nvPicPr>
          <p:cNvPr id="15" name="Picture 14">
            <a:extLst>
              <a:ext uri="{FF2B5EF4-FFF2-40B4-BE49-F238E27FC236}">
                <a16:creationId xmlns:a16="http://schemas.microsoft.com/office/drawing/2014/main" id="{6BFBECF2-4DDD-E13B-2C30-0DF2F3B86D35}"/>
              </a:ext>
            </a:extLst>
          </p:cNvPr>
          <p:cNvPicPr>
            <a:picLocks noChangeAspect="1"/>
          </p:cNvPicPr>
          <p:nvPr/>
        </p:nvPicPr>
        <p:blipFill>
          <a:blip r:embed="rId2"/>
          <a:stretch>
            <a:fillRect/>
          </a:stretch>
        </p:blipFill>
        <p:spPr>
          <a:xfrm>
            <a:off x="8119441" y="-15733"/>
            <a:ext cx="4076657" cy="1102760"/>
          </a:xfrm>
          <a:prstGeom prst="rect">
            <a:avLst/>
          </a:prstGeom>
        </p:spPr>
      </p:pic>
      <p:pic>
        <p:nvPicPr>
          <p:cNvPr id="16" name="Picture 15">
            <a:extLst>
              <a:ext uri="{FF2B5EF4-FFF2-40B4-BE49-F238E27FC236}">
                <a16:creationId xmlns:a16="http://schemas.microsoft.com/office/drawing/2014/main" id="{2A32CBE2-1F34-59B9-5B47-A41CE0401FE0}"/>
              </a:ext>
            </a:extLst>
          </p:cNvPr>
          <p:cNvPicPr>
            <a:picLocks noChangeAspect="1"/>
          </p:cNvPicPr>
          <p:nvPr/>
        </p:nvPicPr>
        <p:blipFill>
          <a:blip r:embed="rId3"/>
          <a:stretch>
            <a:fillRect/>
          </a:stretch>
        </p:blipFill>
        <p:spPr>
          <a:xfrm>
            <a:off x="8119442" y="943687"/>
            <a:ext cx="4076657" cy="3526042"/>
          </a:xfrm>
          <a:prstGeom prst="rect">
            <a:avLst/>
          </a:prstGeom>
        </p:spPr>
      </p:pic>
      <p:pic>
        <p:nvPicPr>
          <p:cNvPr id="17" name="Picture 16">
            <a:extLst>
              <a:ext uri="{FF2B5EF4-FFF2-40B4-BE49-F238E27FC236}">
                <a16:creationId xmlns:a16="http://schemas.microsoft.com/office/drawing/2014/main" id="{2612BF19-50E4-E6C2-DEF7-023C862FF989}"/>
              </a:ext>
            </a:extLst>
          </p:cNvPr>
          <p:cNvPicPr>
            <a:picLocks noChangeAspect="1"/>
          </p:cNvPicPr>
          <p:nvPr/>
        </p:nvPicPr>
        <p:blipFill>
          <a:blip r:embed="rId4"/>
          <a:stretch>
            <a:fillRect/>
          </a:stretch>
        </p:blipFill>
        <p:spPr>
          <a:xfrm>
            <a:off x="8117392" y="4464081"/>
            <a:ext cx="4074608" cy="2434181"/>
          </a:xfrm>
          <a:prstGeom prst="rect">
            <a:avLst/>
          </a:prstGeom>
        </p:spPr>
      </p:pic>
    </p:spTree>
    <p:extLst>
      <p:ext uri="{BB962C8B-B14F-4D97-AF65-F5344CB8AC3E}">
        <p14:creationId xmlns:p14="http://schemas.microsoft.com/office/powerpoint/2010/main" val="60501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7</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dirty="0"/>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p:txBody>
          <a:bodyPr/>
          <a:lstStyle/>
          <a:p>
            <a:r>
              <a:rPr lang="en-US" dirty="0">
                <a:hlinkClick r:id="rId3"/>
              </a:rPr>
              <a:t>Load Balancer DNS Hyperlink</a:t>
            </a:r>
            <a:endParaRPr lang="en-US" dirty="0"/>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8</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Lessons learned</a:t>
            </a:r>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p:txBody>
          <a:bodyPr>
            <a:normAutofit fontScale="77500" lnSpcReduction="20000"/>
          </a:bodyPr>
          <a:lstStyle/>
          <a:p>
            <a:r>
              <a:rPr lang="en-US" b="1" dirty="0"/>
              <a:t>Challenges Overcome:</a:t>
            </a:r>
            <a:endParaRPr lang="en-US" dirty="0"/>
          </a:p>
          <a:p>
            <a:pPr>
              <a:buFont typeface="Arial" panose="020B0604020202020204" pitchFamily="34" charset="0"/>
              <a:buChar char="•"/>
            </a:pPr>
            <a:r>
              <a:rPr lang="en-US" dirty="0"/>
              <a:t>Configuring the network for secure database access and managing Auto Scaling were initial hurdles, especially ensuring proper communication between the web servers and the database.</a:t>
            </a:r>
          </a:p>
          <a:p>
            <a:r>
              <a:rPr lang="en-US" b="1" dirty="0"/>
              <a:t>Helpful Resources:</a:t>
            </a:r>
            <a:endParaRPr lang="en-US" dirty="0"/>
          </a:p>
          <a:p>
            <a:pPr>
              <a:buFont typeface="Arial" panose="020B0604020202020204" pitchFamily="34" charset="0"/>
              <a:buChar char="•"/>
            </a:pPr>
            <a:r>
              <a:rPr lang="en-US" dirty="0"/>
              <a:t>AWS documentation, the AWS Pricing Calculator, and tutorials on AWS Secrets Manager and RDS were crucial in overcoming challenges and optimizing the solution.</a:t>
            </a:r>
          </a:p>
          <a:p>
            <a:r>
              <a:rPr lang="en-US" b="1" dirty="0"/>
              <a:t>New Skills Used:</a:t>
            </a:r>
            <a:endParaRPr lang="en-US" dirty="0"/>
          </a:p>
          <a:p>
            <a:pPr>
              <a:buFont typeface="Arial" panose="020B0604020202020204" pitchFamily="34" charset="0"/>
              <a:buChar char="•"/>
            </a:pPr>
            <a:r>
              <a:rPr lang="en-US" dirty="0"/>
              <a:t>Implementing AWS Auto Scaling, managing AWS Secrets Manager for secure credentials, and creating a multi-tier architecture with load balancing were key skills applied.</a:t>
            </a:r>
          </a:p>
          <a:p>
            <a:r>
              <a:rPr lang="en-US" b="1" dirty="0"/>
              <a:t>Next Steps:</a:t>
            </a:r>
            <a:endParaRPr lang="en-US" dirty="0"/>
          </a:p>
          <a:p>
            <a:pPr>
              <a:buFont typeface="Arial" panose="020B0604020202020204" pitchFamily="34" charset="0"/>
              <a:buChar char="•"/>
            </a:pPr>
            <a:r>
              <a:rPr lang="en-US" dirty="0"/>
              <a:t>Conduct additional load testing, optimize the scaling policies further, and explore integrating advanced security features like HTTPS and authentication for enhanced security.</a:t>
            </a:r>
          </a:p>
          <a:p>
            <a:endParaRPr lang="en-US" dirty="0"/>
          </a:p>
        </p:txBody>
      </p:sp>
    </p:spTree>
    <p:extLst>
      <p:ext uri="{BB962C8B-B14F-4D97-AF65-F5344CB8AC3E}">
        <p14:creationId xmlns:p14="http://schemas.microsoft.com/office/powerpoint/2010/main" val="158084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11908</TotalTime>
  <Words>1577</Words>
  <Application>Microsoft Office PowerPoint</Application>
  <PresentationFormat>Widescreen</PresentationFormat>
  <Paragraphs>115</Paragraphs>
  <Slides>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Amazon Ember</vt:lpstr>
      <vt:lpstr>Amazon Ember display</vt:lpstr>
      <vt:lpstr>Amazon Ember display</vt:lpstr>
      <vt:lpstr>Amazon Ember Display Heavy</vt:lpstr>
      <vt:lpstr>Arial</vt:lpstr>
      <vt:lpstr>Calibri</vt:lpstr>
      <vt:lpstr>Lucida Console</vt:lpstr>
      <vt:lpstr>OneBrand EVO (2022-Q4) ColorSet 3</vt:lpstr>
      <vt:lpstr>Academy Lab Projects – Showcase</vt:lpstr>
      <vt:lpstr>Business scenario overview</vt:lpstr>
      <vt:lpstr>Architecture diagram of the solution</vt:lpstr>
      <vt:lpstr>Used Services</vt:lpstr>
      <vt:lpstr>Solution overview</vt:lpstr>
      <vt:lpstr>Cost Estimation</vt:lpstr>
      <vt:lpstr>Demo</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Abdelsalam, Mazen</cp:lastModifiedBy>
  <cp:revision>235</cp:revision>
  <dcterms:created xsi:type="dcterms:W3CDTF">2022-11-09T17:00:30Z</dcterms:created>
  <dcterms:modified xsi:type="dcterms:W3CDTF">2024-10-24T09:45:24Z</dcterms:modified>
</cp:coreProperties>
</file>